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256" r:id="rId5"/>
    <p:sldId id="288" r:id="rId6"/>
    <p:sldId id="257" r:id="rId7"/>
    <p:sldId id="259" r:id="rId8"/>
    <p:sldId id="258" r:id="rId9"/>
    <p:sldId id="26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83" d="100"/>
          <a:sy n="83" d="100"/>
        </p:scale>
        <p:origin x="8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 Haake" userId="8df7066c-074f-4351-bf61-38d6ed88c845" providerId="ADAL" clId="{333C275F-2CA6-44E8-9A0F-DEEABDEC1F4F}"/>
    <pc:docChg chg="custSel modSld">
      <pc:chgData name="John Haake" userId="8df7066c-074f-4351-bf61-38d6ed88c845" providerId="ADAL" clId="{333C275F-2CA6-44E8-9A0F-DEEABDEC1F4F}" dt="2026-08-22T17:46:58.662" v="80" actId="20577"/>
      <pc:docMkLst>
        <pc:docMk/>
      </pc:docMkLst>
      <pc:sldChg chg="modSp mod">
        <pc:chgData name="John Haake" userId="8df7066c-074f-4351-bf61-38d6ed88c845" providerId="ADAL" clId="{333C275F-2CA6-44E8-9A0F-DEEABDEC1F4F}" dt="2026-08-22T17:46:58.662" v="80" actId="20577"/>
        <pc:sldMkLst>
          <pc:docMk/>
          <pc:sldMk cId="270843087" sldId="257"/>
        </pc:sldMkLst>
        <pc:spChg chg="mod">
          <ac:chgData name="John Haake" userId="8df7066c-074f-4351-bf61-38d6ed88c845" providerId="ADAL" clId="{333C275F-2CA6-44E8-9A0F-DEEABDEC1F4F}" dt="2026-08-14T13:31:39.648" v="31" actId="20577"/>
          <ac:spMkLst>
            <pc:docMk/>
            <pc:sldMk cId="270843087" sldId="257"/>
            <ac:spMk id="4" creationId="{EE23C067-F939-7F09-2489-BF0E359A5C40}"/>
          </ac:spMkLst>
        </pc:spChg>
        <pc:spChg chg="mod">
          <ac:chgData name="John Haake" userId="8df7066c-074f-4351-bf61-38d6ed88c845" providerId="ADAL" clId="{333C275F-2CA6-44E8-9A0F-DEEABDEC1F4F}" dt="2026-08-22T17:46:58.662" v="80" actId="20577"/>
          <ac:spMkLst>
            <pc:docMk/>
            <pc:sldMk cId="270843087" sldId="257"/>
            <ac:spMk id="5" creationId="{A71E6A44-6AAB-BDB1-1000-CB4BF3A3327C}"/>
          </ac:spMkLst>
        </pc:spChg>
      </pc:sldChg>
      <pc:sldChg chg="modSp mod">
        <pc:chgData name="John Haake" userId="8df7066c-074f-4351-bf61-38d6ed88c845" providerId="ADAL" clId="{333C275F-2CA6-44E8-9A0F-DEEABDEC1F4F}" dt="2026-08-14T13:32:44.598" v="47" actId="20577"/>
        <pc:sldMkLst>
          <pc:docMk/>
          <pc:sldMk cId="3595729577" sldId="260"/>
        </pc:sldMkLst>
        <pc:spChg chg="mod">
          <ac:chgData name="John Haake" userId="8df7066c-074f-4351-bf61-38d6ed88c845" providerId="ADAL" clId="{333C275F-2CA6-44E8-9A0F-DEEABDEC1F4F}" dt="2026-08-14T13:32:44.598" v="47" actId="20577"/>
          <ac:spMkLst>
            <pc:docMk/>
            <pc:sldMk cId="3595729577" sldId="260"/>
            <ac:spMk id="3" creationId="{C0D48938-213A-CDAA-F1D3-7260F747217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861DD6-753A-407A-AF30-176C5DA9683E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77736C-CE26-428F-A794-06B7AB1C2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705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77736C-CE26-428F-A794-06B7AB1C2A3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913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90915-CF40-C3F5-CC50-3186C9B413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DCFF4E-BE6F-043A-E38F-B87B6D4C02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06042F-DF79-30E1-7B80-418B02375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09615-5A9E-490C-9198-1DDB4B2489F3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065AA8-CAA3-3DD0-3E15-7E8840166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0BD8F0-327A-DCE9-55D4-CFD4F78D8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62-98FC-49CC-9711-6AC09ECB0E86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5166A9E-D181-4207-4B50-00C05A894F6E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5531226" y="23813"/>
            <a:ext cx="1055688" cy="668338"/>
            <a:chOff x="5126" y="18"/>
            <a:chExt cx="665" cy="42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FFD50C5-90E6-47C7-02FF-7792859234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83" t="9167" r="5092" b="8742"/>
            <a:stretch>
              <a:fillRect/>
            </a:stretch>
          </p:blipFill>
          <p:spPr bwMode="auto">
            <a:xfrm>
              <a:off x="5160" y="18"/>
              <a:ext cx="571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Text Box 8">
              <a:extLst>
                <a:ext uri="{FF2B5EF4-FFF2-40B4-BE49-F238E27FC236}">
                  <a16:creationId xmlns:a16="http://schemas.microsoft.com/office/drawing/2014/main" id="{738A46F5-9AD4-A3AF-74DE-78ABDC8971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26" y="285"/>
              <a:ext cx="666" cy="1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1pPr>
              <a:lvl2pPr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2pPr>
              <a:lvl3pPr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3pPr>
              <a:lvl4pPr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4pPr>
              <a:lvl5pPr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9pPr>
            </a:lstStyle>
            <a:p>
              <a:pPr algn="ctr" eaLnBrk="1" hangingPunct="1"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r>
                <a:rPr lang="en-GB" sz="1000" b="1">
                  <a:solidFill>
                    <a:srgbClr val="000000"/>
                  </a:solidFill>
                  <a:latin typeface="Arial" charset="0"/>
                </a:rPr>
                <a:t>Made in U.S.A.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4D0D0E2-ADD4-DD83-1D2F-BE3BB06D916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3" t="20100" r="9857" b="59454"/>
          <a:stretch>
            <a:fillRect/>
          </a:stretch>
        </p:blipFill>
        <p:spPr bwMode="auto">
          <a:xfrm>
            <a:off x="76200" y="23813"/>
            <a:ext cx="213360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5148DB6-878E-928E-A9FB-5EC808F5928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64028" y="37441"/>
            <a:ext cx="1057277" cy="722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213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D82F1-6BE8-F057-D60F-E1FB67A49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8E911B-043A-957B-9DC3-A578D279AE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126733-7967-895F-5859-5275D3ED77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786086-7B1A-1412-E9FE-AAF72E0CF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09615-5A9E-490C-9198-1DDB4B2489F3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AA5105-DD58-2559-3302-E8924463A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37CBDD-8E7E-981E-11A5-54E677E00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62-98FC-49CC-9711-6AC09ECB0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649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9F783-19B4-ABD2-17E2-CB76992A6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790B0B-3896-0DC4-3C70-9A88E06D46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4E704A-4027-3552-3CCD-FB579FCD9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09615-5A9E-490C-9198-1DDB4B2489F3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6887CA-FA55-9EDF-93B2-DAE49188D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E11B2C-1746-A3E5-CEDD-6BE406173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62-98FC-49CC-9711-6AC09ECB0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934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15846E-9FFB-C0AF-5019-FAFA754AAA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43F149-F9B5-D3B0-239A-28091AC1BE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767485-728D-9C5F-3BB0-290B94679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09615-5A9E-490C-9198-1DDB4B2489F3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258A9E-9B2B-3155-525C-DADD31DE6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5C9999-8130-7247-B2FE-4E870B01E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62-98FC-49CC-9711-6AC09ECB0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447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3A5EB-2528-E08A-A65E-BE9D82383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A90763-5B3F-475D-0BC2-5656271D4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09615-5A9E-490C-9198-1DDB4B2489F3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F151DD-DFBF-5CA2-8A77-F2C4E97DC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EB71F9-D220-2BF1-11E7-FE6771CC3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62-98FC-49CC-9711-6AC09ECB0E86}" type="slidenum">
              <a:rPr lang="en-US" smtClean="0"/>
              <a:t>‹#›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C3FE34F-08BB-E704-DDF2-53503D4B75AE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5531226" y="23813"/>
            <a:ext cx="1055688" cy="668338"/>
            <a:chOff x="5126" y="18"/>
            <a:chExt cx="665" cy="42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8EEB1AE-BF91-5C1A-8453-0D5B07A5B2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83" t="9167" r="5092" b="8742"/>
            <a:stretch>
              <a:fillRect/>
            </a:stretch>
          </p:blipFill>
          <p:spPr bwMode="auto">
            <a:xfrm>
              <a:off x="5160" y="18"/>
              <a:ext cx="571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8" name="Text Box 8">
              <a:extLst>
                <a:ext uri="{FF2B5EF4-FFF2-40B4-BE49-F238E27FC236}">
                  <a16:creationId xmlns:a16="http://schemas.microsoft.com/office/drawing/2014/main" id="{E5D9F70B-3C80-F865-36AC-D1BB4BC8A9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26" y="285"/>
              <a:ext cx="666" cy="1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1pPr>
              <a:lvl2pPr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2pPr>
              <a:lvl3pPr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3pPr>
              <a:lvl4pPr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4pPr>
              <a:lvl5pPr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9pPr>
            </a:lstStyle>
            <a:p>
              <a:pPr algn="ctr" eaLnBrk="1" hangingPunct="1"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r>
                <a:rPr lang="en-GB" sz="1000" b="1">
                  <a:solidFill>
                    <a:srgbClr val="000000"/>
                  </a:solidFill>
                  <a:latin typeface="Arial" charset="0"/>
                </a:rPr>
                <a:t>Made in U.S.A.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67CA78DF-3209-E4BF-C6B6-00808D0DB8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3" t="20100" r="9857" b="59454"/>
          <a:stretch>
            <a:fillRect/>
          </a:stretch>
        </p:blipFill>
        <p:spPr bwMode="auto">
          <a:xfrm>
            <a:off x="76200" y="23813"/>
            <a:ext cx="213360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70C3F67-9FA1-3492-ED84-A76FD5F83A4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64028" y="37441"/>
            <a:ext cx="1057277" cy="722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62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79CA8-B436-1849-4C1C-677084FEF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DC910-0048-23B7-E1C4-2C679D8A70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7E88D9-9ACD-A796-BAD4-CEF8D112D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09615-5A9E-490C-9198-1DDB4B2489F3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887F90-9548-4C86-BE19-D773C7EAA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F8842B-BE7D-2FB6-C21B-ACDA6F91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62-98FC-49CC-9711-6AC09ECB0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260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C7709-A5E8-FD49-B8DE-E58F56787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447915-660D-158A-2A4F-21DCB7DB4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B8F25E-75E0-136C-25EA-A79E71CCD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09615-5A9E-490C-9198-1DDB4B2489F3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C03464-4C7A-EAA1-D859-37C9990AF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F0CB0E-EE73-2932-ADDD-451EC9FCF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62-98FC-49CC-9711-6AC09ECB0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662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A396C-4E97-75D0-5D1F-A960CEF00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6E74D1-7BDC-5487-17B8-E8F3610157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7F76F7-DAD3-9F05-8D04-B8D5B516F7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7045CD-2D27-CF76-4DEC-FF01F79D4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09615-5A9E-490C-9198-1DDB4B2489F3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9171A2-2E5F-EACA-0B45-B6EF3FA0C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7E8A0E-3426-E38E-020D-59AF479CE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62-98FC-49CC-9711-6AC09ECB0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476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DF833-9B40-8A13-7876-A3B7DFDE1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9FCFD0-CB5B-6EC2-269C-4A050B2884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7B2D1D-F5D9-2EE7-5920-AB2B50BB14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B2FC18-3509-4365-8C7C-EB13AEA0E1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86E8F1-CDF6-9831-326F-3BAE729946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7B788B-06F1-0718-3849-C12A11E39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09615-5A9E-490C-9198-1DDB4B2489F3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7EDAE1-0099-6661-FB52-801ADB7EC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453FD8C-B5F5-647F-6B9A-BF6E141F6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62-98FC-49CC-9711-6AC09ECB0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378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4F965DF6-8E59-8962-5F0C-50A9E2C1A16F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5531226" y="23813"/>
            <a:ext cx="1055688" cy="668338"/>
            <a:chOff x="5126" y="18"/>
            <a:chExt cx="665" cy="42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D6C6F35-D7FB-A638-B307-94476970A8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83" t="9167" r="5092" b="8742"/>
            <a:stretch>
              <a:fillRect/>
            </a:stretch>
          </p:blipFill>
          <p:spPr bwMode="auto">
            <a:xfrm>
              <a:off x="5160" y="18"/>
              <a:ext cx="571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Text Box 8">
              <a:extLst>
                <a:ext uri="{FF2B5EF4-FFF2-40B4-BE49-F238E27FC236}">
                  <a16:creationId xmlns:a16="http://schemas.microsoft.com/office/drawing/2014/main" id="{A7495862-72AE-EB15-DA2E-8E424ECDCD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26" y="285"/>
              <a:ext cx="666" cy="1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1pPr>
              <a:lvl2pPr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2pPr>
              <a:lvl3pPr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3pPr>
              <a:lvl4pPr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4pPr>
              <a:lvl5pPr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9pPr>
            </a:lstStyle>
            <a:p>
              <a:pPr algn="ctr" eaLnBrk="1" hangingPunct="1"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r>
                <a:rPr lang="en-GB" sz="1000" b="1">
                  <a:solidFill>
                    <a:srgbClr val="000000"/>
                  </a:solidFill>
                  <a:latin typeface="Arial" charset="0"/>
                </a:rPr>
                <a:t>Made in U.S.A.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001549D-55BA-0643-C972-8D73822F897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3" t="20100" r="9857" b="59454"/>
          <a:stretch>
            <a:fillRect/>
          </a:stretch>
        </p:blipFill>
        <p:spPr bwMode="auto">
          <a:xfrm>
            <a:off x="76200" y="23813"/>
            <a:ext cx="213360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F79323F-814F-45E0-C4DD-33CED1D56E0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64028" y="37441"/>
            <a:ext cx="1057277" cy="722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517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905E45-C725-09A1-1965-FFEC9C4B8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09615-5A9E-490C-9198-1DDB4B2489F3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5AC059-B942-72BA-2C4A-404FCE7AD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3FE6AD-BAF3-4B79-C53D-7EF061086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62-98FC-49CC-9711-6AC09ECB0E86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5A7299F-2FF4-1303-561F-2226F1962546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5531226" y="23813"/>
            <a:ext cx="1055688" cy="668338"/>
            <a:chOff x="5126" y="18"/>
            <a:chExt cx="665" cy="42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D87509A-A050-568A-33F1-A3658A7C97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83" t="9167" r="5092" b="8742"/>
            <a:stretch>
              <a:fillRect/>
            </a:stretch>
          </p:blipFill>
          <p:spPr bwMode="auto">
            <a:xfrm>
              <a:off x="5160" y="18"/>
              <a:ext cx="571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7" name="Text Box 8">
              <a:extLst>
                <a:ext uri="{FF2B5EF4-FFF2-40B4-BE49-F238E27FC236}">
                  <a16:creationId xmlns:a16="http://schemas.microsoft.com/office/drawing/2014/main" id="{9249144A-04EB-A45F-08EC-FF95E94CAD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26" y="285"/>
              <a:ext cx="666" cy="1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1pPr>
              <a:lvl2pPr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2pPr>
              <a:lvl3pPr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3pPr>
              <a:lvl4pPr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4pPr>
              <a:lvl5pPr eaLnBrk="0" hangingPunct="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itchFamily="16" charset="0"/>
                  <a:ea typeface="MS Gothic" charset="-128"/>
                </a:defRPr>
              </a:lvl9pPr>
            </a:lstStyle>
            <a:p>
              <a:pPr algn="ctr" eaLnBrk="1" hangingPunct="1"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r>
                <a:rPr lang="en-GB" sz="1000" b="1">
                  <a:solidFill>
                    <a:srgbClr val="000000"/>
                  </a:solidFill>
                  <a:latin typeface="Arial" charset="0"/>
                </a:rPr>
                <a:t>Made in U.S.A.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7865851-ADD3-DE0E-11F8-29E56146E6C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3" t="20100" r="9857" b="59454"/>
          <a:stretch>
            <a:fillRect/>
          </a:stretch>
        </p:blipFill>
        <p:spPr bwMode="auto">
          <a:xfrm>
            <a:off x="76200" y="23813"/>
            <a:ext cx="213360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815C423-4640-4D73-D39F-C3164730E32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64028" y="37441"/>
            <a:ext cx="1057277" cy="722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714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1C5B8-B747-85C4-5D7E-0F2B60329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BE7FDD-EE6E-0C2A-A4C2-6A6D7FD30E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D0A94F-3E04-4882-FC6B-E0C5A1859A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A85895-1B43-D42F-1860-66039837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09615-5A9E-490C-9198-1DDB4B2489F3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0E9620-17BD-B8C7-5D94-C760FDCD4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172C2A-D754-E1AE-79FA-E458DB7C5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62-98FC-49CC-9711-6AC09ECB0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785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3EB5C9-F765-1504-A745-69815A90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C8748D-720F-553E-2C58-37C877B4B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64AE72-1147-0DE7-CBC3-2C1142A160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09615-5A9E-490C-9198-1DDB4B2489F3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DF1B7-0981-8408-9A0E-2CD2B57B82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3A58D6-CCE8-252A-7347-FACE97DEE2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1D3A62-98FC-49CC-9711-6AC09ECB0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191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FFF82-CAA1-B74F-C281-B46EB839D3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Laser Cladding for repair for frogs and crossing diamonds</a:t>
            </a:r>
            <a:br>
              <a:rPr lang="en-US" dirty="0"/>
            </a:br>
            <a:r>
              <a:rPr lang="en-US" dirty="0"/>
              <a:t>Break through performance 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EB85AB-5B76-055D-3BE1-C62A68939D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John Haake</a:t>
            </a:r>
          </a:p>
          <a:p>
            <a:r>
              <a:rPr lang="en-US" dirty="0"/>
              <a:t>President </a:t>
            </a:r>
          </a:p>
          <a:p>
            <a:r>
              <a:rPr lang="en-US" dirty="0"/>
              <a:t>Titanova, Inc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49F614-8CBF-AE6E-7C8F-A433B2EBF0F8}"/>
              </a:ext>
            </a:extLst>
          </p:cNvPr>
          <p:cNvSpPr txBox="1"/>
          <p:nvPr/>
        </p:nvSpPr>
        <p:spPr>
          <a:xfrm>
            <a:off x="185195" y="6204427"/>
            <a:ext cx="5335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AMS  -  austenitic manganese steel or Hadfield Steel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8C7CDA-7927-A27B-6E38-72243B84964E}"/>
              </a:ext>
            </a:extLst>
          </p:cNvPr>
          <p:cNvSpPr txBox="1"/>
          <p:nvPr/>
        </p:nvSpPr>
        <p:spPr>
          <a:xfrm>
            <a:off x="6959542" y="6065928"/>
            <a:ext cx="52324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Presentation with granted permission form Holland</a:t>
            </a:r>
          </a:p>
          <a:p>
            <a:r>
              <a:rPr lang="en-US" dirty="0"/>
              <a:t>Patent 10,767,318</a:t>
            </a:r>
          </a:p>
        </p:txBody>
      </p:sp>
    </p:spTree>
    <p:extLst>
      <p:ext uri="{BB962C8B-B14F-4D97-AF65-F5344CB8AC3E}">
        <p14:creationId xmlns:p14="http://schemas.microsoft.com/office/powerpoint/2010/main" val="1099258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053F9-CE4F-9BAD-A57A-D801C9555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56" y="642917"/>
            <a:ext cx="10515600" cy="1325563"/>
          </a:xfrm>
        </p:spPr>
        <p:txBody>
          <a:bodyPr/>
          <a:lstStyle/>
          <a:p>
            <a:pPr algn="ctr"/>
            <a:r>
              <a:rPr lang="en-US" altLang="en-US" dirty="0"/>
              <a:t>Laser Hot wire Cladding for In-Field Rail Frog Repair  Circa 2018</a:t>
            </a:r>
            <a:endParaRPr lang="en-US" dirty="0"/>
          </a:p>
        </p:txBody>
      </p:sp>
      <p:pic>
        <p:nvPicPr>
          <p:cNvPr id="4" name="Picture 5" descr="A person standing on a train track&#10;&#10;Description automatically generated">
            <a:extLst>
              <a:ext uri="{FF2B5EF4-FFF2-40B4-BE49-F238E27FC236}">
                <a16:creationId xmlns:a16="http://schemas.microsoft.com/office/drawing/2014/main" id="{17C4CBD7-D7D0-9424-C9E1-297F949031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805" y="1968480"/>
            <a:ext cx="6096000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3165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E41A6-D4A7-C86A-619B-E7C7ED4CC84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22454" y="620026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Laser Cladding A.K.A Laser Weld Overlay Benefits for frog repair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5AA389-CA11-1082-6DC8-C628A434F150}"/>
              </a:ext>
            </a:extLst>
          </p:cNvPr>
          <p:cNvSpPr txBox="1"/>
          <p:nvPr/>
        </p:nvSpPr>
        <p:spPr>
          <a:xfrm>
            <a:off x="235250" y="1916886"/>
            <a:ext cx="5690147" cy="23391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GB" altLang="en-US" sz="1600" dirty="0">
                <a:ea typeface="ＭＳ Ｐゴシック" panose="020B0600070205080204" pitchFamily="34" charset="-128"/>
              </a:rPr>
              <a:t>#1 Low heat input – less than  half traditional welding</a:t>
            </a:r>
          </a:p>
          <a:p>
            <a:pPr>
              <a:spcBef>
                <a:spcPct val="0"/>
              </a:spcBef>
            </a:pPr>
            <a:r>
              <a:rPr lang="en-GB" altLang="en-US" sz="1600" b="0" i="0" dirty="0">
                <a:ea typeface="ＭＳ Ｐゴシック" panose="020B0600070205080204" pitchFamily="34" charset="-128"/>
              </a:rPr>
              <a:t>#2 High quench rates = finer grain structure = higher toughness</a:t>
            </a:r>
          </a:p>
          <a:p>
            <a:pPr>
              <a:spcBef>
                <a:spcPct val="0"/>
              </a:spcBef>
            </a:pPr>
            <a:r>
              <a:rPr lang="en-GB" altLang="en-US" sz="1600" dirty="0">
                <a:ea typeface="ＭＳ Ｐゴシック" panose="020B0600070205080204" pitchFamily="34" charset="-128"/>
              </a:rPr>
              <a:t>#3 No</a:t>
            </a:r>
            <a:r>
              <a:rPr lang="en-GB" altLang="en-US" sz="1600" b="0" i="0" dirty="0">
                <a:ea typeface="ＭＳ Ｐゴシック" panose="020B0600070205080204" pitchFamily="34" charset="-128"/>
              </a:rPr>
              <a:t> porosity, no slag = Welded 100% dense  </a:t>
            </a:r>
          </a:p>
          <a:p>
            <a:pPr>
              <a:spcBef>
                <a:spcPct val="0"/>
              </a:spcBef>
            </a:pPr>
            <a:r>
              <a:rPr lang="en-GB" altLang="en-US" sz="1600" b="0" i="0" dirty="0">
                <a:ea typeface="ＭＳ Ｐゴシック" panose="020B0600070205080204" pitchFamily="34" charset="-128"/>
              </a:rPr>
              <a:t>#4 Very low dilution , mixing with base material</a:t>
            </a:r>
            <a:endParaRPr lang="en-GB" altLang="en-US" sz="1600" dirty="0">
              <a:ea typeface="ＭＳ Ｐゴシック" panose="020B0600070205080204" pitchFamily="34" charset="-128"/>
            </a:endParaRPr>
          </a:p>
          <a:p>
            <a:pPr>
              <a:spcBef>
                <a:spcPct val="0"/>
              </a:spcBef>
            </a:pPr>
            <a:r>
              <a:rPr lang="en-GB" altLang="en-US" sz="1600" b="0" i="0" dirty="0">
                <a:ea typeface="ＭＳ Ｐゴシック" panose="020B0600070205080204" pitchFamily="34" charset="-128"/>
              </a:rPr>
              <a:t>#5 Much smoother clads = less post grinding </a:t>
            </a:r>
          </a:p>
          <a:p>
            <a:pPr>
              <a:spcBef>
                <a:spcPct val="0"/>
              </a:spcBef>
            </a:pPr>
            <a:r>
              <a:rPr lang="en-GB" altLang="en-US" sz="1600" b="0" i="0" dirty="0">
                <a:ea typeface="ＭＳ Ｐゴシック" panose="020B0600070205080204" pitchFamily="34" charset="-128"/>
              </a:rPr>
              <a:t>#6 Near net-shape deposits using  powder – No Post grinding?</a:t>
            </a:r>
          </a:p>
          <a:p>
            <a:pPr>
              <a:spcBef>
                <a:spcPct val="0"/>
              </a:spcBef>
            </a:pPr>
            <a:r>
              <a:rPr lang="en-GB" altLang="en-US" sz="1600" b="0" i="0" dirty="0">
                <a:ea typeface="ＭＳ Ｐゴシック" panose="020B0600070205080204" pitchFamily="34" charset="-128"/>
              </a:rPr>
              <a:t>#7 High deposition rates  - 6 – 8 lbs per hours </a:t>
            </a:r>
          </a:p>
          <a:p>
            <a:pPr>
              <a:spcBef>
                <a:spcPct val="0"/>
              </a:spcBef>
            </a:pPr>
            <a:r>
              <a:rPr lang="en-GB" altLang="en-US" sz="1600" b="0" i="0" dirty="0">
                <a:ea typeface="ＭＳ Ｐゴシック" panose="020B0600070205080204" pitchFamily="34" charset="-128"/>
              </a:rPr>
              <a:t>#8 Robotically Controlle</a:t>
            </a:r>
            <a:r>
              <a:rPr lang="en-GB" altLang="en-US" sz="1600" dirty="0">
                <a:ea typeface="ＭＳ Ｐゴシック" panose="020B0600070205080204" pitchFamily="34" charset="-128"/>
              </a:rPr>
              <a:t>d Process – Very repeatable </a:t>
            </a:r>
            <a:endParaRPr lang="en-GB" altLang="en-US" sz="1600" b="0" i="0" dirty="0">
              <a:ea typeface="ＭＳ Ｐゴシック" panose="020B0600070205080204" pitchFamily="34" charset="-128"/>
            </a:endParaRP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23C067-F939-7F09-2489-BF0E359A5C40}"/>
              </a:ext>
            </a:extLst>
          </p:cNvPr>
          <p:cNvSpPr txBox="1"/>
          <p:nvPr/>
        </p:nvSpPr>
        <p:spPr>
          <a:xfrm>
            <a:off x="7543164" y="1821151"/>
            <a:ext cx="41403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Demonstrated PRODUCTIVITY</a:t>
            </a:r>
          </a:p>
          <a:p>
            <a:r>
              <a:rPr lang="en-US" dirty="0"/>
              <a:t>• Material laid down 3-4x faster</a:t>
            </a:r>
          </a:p>
          <a:p>
            <a:r>
              <a:rPr lang="en-US" dirty="0"/>
              <a:t>than the manual process – No stopping Required for cool down</a:t>
            </a:r>
          </a:p>
          <a:p>
            <a:r>
              <a:rPr lang="en-US" dirty="0"/>
              <a:t>• Ability to completely refurbish,</a:t>
            </a:r>
          </a:p>
          <a:p>
            <a:r>
              <a:rPr lang="en-US" dirty="0"/>
              <a:t>in-track or trackside, versus</a:t>
            </a:r>
          </a:p>
          <a:p>
            <a:r>
              <a:rPr lang="en-US" dirty="0"/>
              <a:t>patch repairs</a:t>
            </a:r>
          </a:p>
          <a:p>
            <a:r>
              <a:rPr lang="en-US" dirty="0"/>
              <a:t>• Additional money and time saved by</a:t>
            </a:r>
          </a:p>
          <a:p>
            <a:r>
              <a:rPr lang="en-US" dirty="0"/>
              <a:t>By significant reduction in post grinding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1E6A44-6AAB-BDB1-1000-CB4BF3A3327C}"/>
              </a:ext>
            </a:extLst>
          </p:cNvPr>
          <p:cNvSpPr txBox="1"/>
          <p:nvPr/>
        </p:nvSpPr>
        <p:spPr>
          <a:xfrm>
            <a:off x="158564" y="4227285"/>
            <a:ext cx="65559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Demonstrated QUALITY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Low heat -  base material is always below 500 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Improved welding process for more precise beads and consistent layers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Lower porosity than traditional methods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flux required, so no peening for slag removal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Full refurbishment proven to last significantly longer than traditional repair 5X – 6X  [ Over 335 MGT demonstrated]</a:t>
            </a: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DB9F015F-D842-1100-48B8-CF09C53AB38A}"/>
              </a:ext>
            </a:extLst>
          </p:cNvPr>
          <p:cNvSpPr/>
          <p:nvPr/>
        </p:nvSpPr>
        <p:spPr>
          <a:xfrm rot="16200000">
            <a:off x="6311936" y="2255014"/>
            <a:ext cx="385823" cy="1589047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B498F13A-F1B8-8B40-415B-74CA9E9FB14B}"/>
              </a:ext>
            </a:extLst>
          </p:cNvPr>
          <p:cNvSpPr/>
          <p:nvPr/>
        </p:nvSpPr>
        <p:spPr>
          <a:xfrm rot="2268636">
            <a:off x="3480768" y="3882253"/>
            <a:ext cx="385823" cy="69006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6469F0F-AAE3-AEDF-80E1-AAAD53E2F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9371" y="4366354"/>
            <a:ext cx="4384121" cy="25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43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7A105-23CA-6F79-940E-4097E434F27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10879" y="61458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Exceptional Laser welded Frog performance</a:t>
            </a:r>
            <a:br>
              <a:rPr lang="en-US" dirty="0"/>
            </a:br>
            <a:r>
              <a:rPr lang="en-US" sz="2200" dirty="0"/>
              <a:t>Union Pacific Laser Hot Wire Welded Frogs  [2019]  Clinton and Geneva Sub Field inspections 11/2022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1EA36B-F1A3-6188-0FC5-A3B4215EADF7}"/>
              </a:ext>
            </a:extLst>
          </p:cNvPr>
          <p:cNvSpPr txBox="1"/>
          <p:nvPr/>
        </p:nvSpPr>
        <p:spPr>
          <a:xfrm>
            <a:off x="0" y="1609344"/>
            <a:ext cx="851720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15 frogs were inspected in late 2022</a:t>
            </a:r>
          </a:p>
          <a:p>
            <a:r>
              <a:rPr lang="en-US" dirty="0"/>
              <a:t>• All the frogs inspected have surpassed two to three years of trac</a:t>
            </a:r>
          </a:p>
          <a:p>
            <a:r>
              <a:rPr lang="en-US" dirty="0"/>
              <a:t>• Minor maintenance grinding will allow them to continue to perform at this level</a:t>
            </a:r>
          </a:p>
          <a:p>
            <a:r>
              <a:rPr lang="en-US" dirty="0"/>
              <a:t>• The estimated tonnage on the inspected frogs range from 180 MGT to over 250 MGT</a:t>
            </a:r>
          </a:p>
          <a:p>
            <a:r>
              <a:rPr lang="en-US" dirty="0"/>
              <a:t>at time of inspection for half of the inspected frogs</a:t>
            </a:r>
          </a:p>
          <a:p>
            <a:r>
              <a:rPr lang="en-US" dirty="0"/>
              <a:t>• As of December 2022, the life of the repairs range from over 2 to 3 years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2C1B33-F013-6F6D-4201-F6379D465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1524" y="1804684"/>
            <a:ext cx="2671980" cy="40045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EF74AB2-C433-695D-7572-EE1454B99C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755" y="3334371"/>
            <a:ext cx="7802614" cy="349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554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F87AB-D04D-7797-4D76-5ED07FA4647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92010" y="66554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Exceptional Laser welded Frog performance</a:t>
            </a:r>
            <a:br>
              <a:rPr lang="en-US" dirty="0"/>
            </a:br>
            <a:r>
              <a:rPr lang="en-US" sz="2700" dirty="0"/>
              <a:t>Union Pacific Laser Hot Wire Welded Frogs  [2019]  Clinton and Geneva Sub Field inspections 12/1/2023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33B78F-07DE-92AC-B223-02B4BE9F4B80}"/>
              </a:ext>
            </a:extLst>
          </p:cNvPr>
          <p:cNvSpPr txBox="1"/>
          <p:nvPr/>
        </p:nvSpPr>
        <p:spPr>
          <a:xfrm>
            <a:off x="0" y="1898247"/>
            <a:ext cx="1140761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Holland laser welding welded 43 Frogs in the Clinton and Geneva subdivision between 5/3/2019 and 10/3/2019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Four years after the date of Holland’s original repair there are still 16 frogs in track with </a:t>
            </a:r>
            <a:r>
              <a:rPr lang="en-US" sz="2400" u="sng" dirty="0"/>
              <a:t>237-335 MGT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934779-49F1-CAAB-38B5-EAE04C7A5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19865"/>
            <a:ext cx="12483740" cy="369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971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8660C-B14D-69E1-39D6-CF1AC6D8FEB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874411"/>
            <a:ext cx="10515600" cy="884941"/>
          </a:xfrm>
        </p:spPr>
        <p:txBody>
          <a:bodyPr/>
          <a:lstStyle/>
          <a:p>
            <a:r>
              <a:rPr lang="en-US" dirty="0"/>
              <a:t>Laser Cladding = Significant Cost Savings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D48938-213A-CDAA-F1D3-7260F7472172}"/>
              </a:ext>
            </a:extLst>
          </p:cNvPr>
          <p:cNvSpPr txBox="1"/>
          <p:nvPr/>
        </p:nvSpPr>
        <p:spPr>
          <a:xfrm>
            <a:off x="532435" y="1759352"/>
            <a:ext cx="1022044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Laser Cladding which has the lowest heat input of any welding process has demonstrated break through performance for in field Laser clad frogs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5 – 6 times more lifetime that traditionally repaired frogs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Evidence of outperforming new frogs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Evidence that subsequent laser clad repairs does not further degrade the life of the frog like traditional welding.</a:t>
            </a:r>
          </a:p>
          <a:p>
            <a:pPr lvl="1"/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Titanova and One Rail Group are working to bring this technology back to the railway </a:t>
            </a:r>
          </a:p>
          <a:p>
            <a:r>
              <a:rPr lang="en-US" dirty="0"/>
              <a:t>GOALS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Redemonstrate the superb performance of laser clad repaired frogs using powder-based material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3D cladding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In situ alloy creation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Much smoother near net shape = Enabling no post cladding grinding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Implement a Core Exchange program with Traceability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Develop other materials for different track environments [ Wear]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Eventually reimplement  in-Field/on-track repair</a:t>
            </a:r>
          </a:p>
        </p:txBody>
      </p:sp>
    </p:spTree>
    <p:extLst>
      <p:ext uri="{BB962C8B-B14F-4D97-AF65-F5344CB8AC3E}">
        <p14:creationId xmlns:p14="http://schemas.microsoft.com/office/powerpoint/2010/main" val="35957295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5502C9E9F9A1489CA61FDCC399EEA0" ma:contentTypeVersion="18" ma:contentTypeDescription="Create a new document." ma:contentTypeScope="" ma:versionID="28715517a66932d5d8d312a8f0473c31">
  <xsd:schema xmlns:xsd="http://www.w3.org/2001/XMLSchema" xmlns:xs="http://www.w3.org/2001/XMLSchema" xmlns:p="http://schemas.microsoft.com/office/2006/metadata/properties" xmlns:ns2="6430a01c-2ada-4d57-8e31-acf556931d3c" xmlns:ns3="3cc08bfe-08af-4ea7-91c6-c082276d98d6" targetNamespace="http://schemas.microsoft.com/office/2006/metadata/properties" ma:root="true" ma:fieldsID="79c6b1e53fbf11de58c22e9ebf405f03" ns2:_="" ns3:_="">
    <xsd:import namespace="6430a01c-2ada-4d57-8e31-acf556931d3c"/>
    <xsd:import namespace="3cc08bfe-08af-4ea7-91c6-c082276d98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30a01c-2ada-4d57-8e31-acf556931d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467b13e-18d8-4aef-a1f8-46d523dd402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c08bfe-08af-4ea7-91c6-c082276d98d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aa2a272-4f99-4976-a214-595d300c9ec3}" ma:internalName="TaxCatchAll" ma:showField="CatchAllData" ma:web="3cc08bfe-08af-4ea7-91c6-c082276d98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cc08bfe-08af-4ea7-91c6-c082276d98d6" xsi:nil="true"/>
    <lcf76f155ced4ddcb4097134ff3c332f xmlns="6430a01c-2ada-4d57-8e31-acf556931d3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A4C1B63-A400-4A5D-B02A-12548EB2B55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00ED797-DD98-4A99-8E84-91198D99E43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30a01c-2ada-4d57-8e31-acf556931d3c"/>
    <ds:schemaRef ds:uri="3cc08bfe-08af-4ea7-91c6-c082276d98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E1C3D08-70D3-4740-8ECF-5DCB2D62F9C1}">
  <ds:schemaRefs>
    <ds:schemaRef ds:uri="http://schemas.microsoft.com/office/2006/metadata/properties"/>
    <ds:schemaRef ds:uri="http://schemas.microsoft.com/office/infopath/2007/PartnerControls"/>
    <ds:schemaRef ds:uri="3cc08bfe-08af-4ea7-91c6-c082276d98d6"/>
    <ds:schemaRef ds:uri="6430a01c-2ada-4d57-8e31-acf556931d3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538</Words>
  <Application>Microsoft Office PowerPoint</Application>
  <PresentationFormat>Widescreen</PresentationFormat>
  <Paragraphs>57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ＭＳ Ｐゴシック</vt:lpstr>
      <vt:lpstr>Aptos</vt:lpstr>
      <vt:lpstr>Aptos Display</vt:lpstr>
      <vt:lpstr>Arial</vt:lpstr>
      <vt:lpstr>Times New Roman</vt:lpstr>
      <vt:lpstr>Office Theme</vt:lpstr>
      <vt:lpstr>Laser Cladding for repair for frogs and crossing diamonds Break through performance  </vt:lpstr>
      <vt:lpstr>Laser Hot wire Cladding for In-Field Rail Frog Repair  Circa 2018</vt:lpstr>
      <vt:lpstr>Laser Cladding A.K.A Laser Weld Overlay Benefits for frog repair </vt:lpstr>
      <vt:lpstr>Exceptional Laser welded Frog performance Union Pacific Laser Hot Wire Welded Frogs  [2019]  Clinton and Geneva Sub Field inspections 11/2022 </vt:lpstr>
      <vt:lpstr>Exceptional Laser welded Frog performance Union Pacific Laser Hot Wire Welded Frogs  [2019]  Clinton and Geneva Sub Field inspections 12/1/2023  </vt:lpstr>
      <vt:lpstr>Laser Cladding = Significant Cost Savings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 Haake</dc:creator>
  <cp:lastModifiedBy>John Haake</cp:lastModifiedBy>
  <cp:revision>2</cp:revision>
  <dcterms:created xsi:type="dcterms:W3CDTF">2026-07-04T17:08:15Z</dcterms:created>
  <dcterms:modified xsi:type="dcterms:W3CDTF">2026-08-22T17:47:05Z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0x0101003C5502C9E9F9A1489CA61FDCC399EEA0</vt:lpwstr>
  </property>
  <property fmtid="{D5CDD505-2E9C-101B-9397-08002B2CF9AE}" pid="3" name="MediaServiceImageTags">
    <vt:lpwstr/>
  </property>
</Properties>
</file>